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4184" r:id="rId1"/>
  </p:sldMasterIdLst>
  <p:notesMasterIdLst>
    <p:notesMasterId r:id="rId14"/>
  </p:notesMasterIdLst>
  <p:sldIdLst>
    <p:sldId id="256" r:id="rId2"/>
    <p:sldId id="257" r:id="rId3"/>
    <p:sldId id="261" r:id="rId4"/>
    <p:sldId id="259" r:id="rId5"/>
    <p:sldId id="260" r:id="rId6"/>
    <p:sldId id="301" r:id="rId7"/>
    <p:sldId id="299" r:id="rId8"/>
    <p:sldId id="300" r:id="rId9"/>
    <p:sldId id="298" r:id="rId10"/>
    <p:sldId id="294" r:id="rId11"/>
    <p:sldId id="262" r:id="rId12"/>
    <p:sldId id="291" r:id="rId13"/>
  </p:sldIdLst>
  <p:sldSz cx="9144000" cy="5143500" type="screen16x9"/>
  <p:notesSz cx="6858000" cy="9144000"/>
  <p:embeddedFontLst>
    <p:embeddedFont>
      <p:font typeface="Anek Devanagari" panose="020B0604020202020204" charset="0"/>
      <p:regular r:id="rId15"/>
      <p:bold r:id="rId16"/>
    </p:embeddedFont>
    <p:embeddedFont>
      <p:font typeface="Anek Devanagari SemiBold" panose="020B0604020202020204" charset="0"/>
      <p:regular r:id="rId17"/>
      <p:bold r:id="rId18"/>
    </p:embeddedFont>
    <p:embeddedFont>
      <p:font typeface="Mukta" panose="020B0604020202020204" charset="0"/>
      <p:regular r:id="rId19"/>
      <p:bold r:id="rId20"/>
    </p:embeddedFont>
    <p:embeddedFont>
      <p:font typeface="Trebuchet MS" panose="020B0603020202020204" pitchFamily="34" charset="0"/>
      <p:regular r:id="rId21"/>
      <p:bold r:id="rId22"/>
      <p:italic r:id="rId23"/>
      <p:boldItalic r:id="rId24"/>
    </p:embeddedFont>
    <p:embeddedFont>
      <p:font typeface="Wingdings 3" panose="05040102010807070707" pitchFamily="18" charset="2"/>
      <p:regular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D2BFFC-B4BE-46DC-8E3C-13EEF8C3B306}">
  <a:tblStyle styleId="{E4D2BFFC-B4BE-46DC-8E3C-13EEF8C3B30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94660"/>
  </p:normalViewPr>
  <p:slideViewPr>
    <p:cSldViewPr snapToGrid="0">
      <p:cViewPr varScale="1">
        <p:scale>
          <a:sx n="82" d="100"/>
          <a:sy n="82" d="100"/>
        </p:scale>
        <p:origin x="84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jpeg>
</file>

<file path=ppt/media/image10.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c2c73c8a2f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c2c73c8a2f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1c27059a1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1c27059a1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1c18c21133d_0_2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1c18c21133d_0_2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1c27059a198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1c27059a19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c27059a198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c27059a198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1c27059a198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1c27059a198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8402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1c27059a198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1c27059a198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612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1c27059a198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1c27059a198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1c2af3d7c4b_0_1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1c2af3d7c4b_0_1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43163661"/>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607095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350" dirty="0">
              <a:solidFill>
                <a:schemeClr val="accent1">
                  <a:lumMod val="60000"/>
                  <a:lumOff val="40000"/>
                </a:schemeClr>
              </a:solidFill>
              <a:latin typeface="Arial"/>
            </a:endParaRPr>
          </a:p>
        </p:txBody>
      </p:sp>
    </p:spTree>
    <p:extLst>
      <p:ext uri="{BB962C8B-B14F-4D97-AF65-F5344CB8AC3E}">
        <p14:creationId xmlns:p14="http://schemas.microsoft.com/office/powerpoint/2010/main" val="416084241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812254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9717216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044275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36144898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933671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lt2"/>
        </a:solidFill>
        <a:effectLst/>
      </p:bgPr>
    </p:bg>
    <p:spTree>
      <p:nvGrpSpPr>
        <p:cNvPr id="1" name="Shape 115"/>
        <p:cNvGrpSpPr/>
        <p:nvPr/>
      </p:nvGrpSpPr>
      <p:grpSpPr>
        <a:xfrm>
          <a:off x="0" y="0"/>
          <a:ext cx="0" cy="0"/>
          <a:chOff x="0" y="0"/>
          <a:chExt cx="0" cy="0"/>
        </a:xfrm>
      </p:grpSpPr>
      <p:sp>
        <p:nvSpPr>
          <p:cNvPr id="117" name="Google Shape;117;p9"/>
          <p:cNvSpPr txBox="1">
            <a:spLocks noGrp="1"/>
          </p:cNvSpPr>
          <p:nvPr>
            <p:ph type="title"/>
          </p:nvPr>
        </p:nvSpPr>
        <p:spPr>
          <a:xfrm>
            <a:off x="2419650" y="1540800"/>
            <a:ext cx="4304700" cy="86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8" name="Google Shape;118;p9"/>
          <p:cNvSpPr txBox="1">
            <a:spLocks noGrp="1"/>
          </p:cNvSpPr>
          <p:nvPr>
            <p:ph type="subTitle" idx="1"/>
          </p:nvPr>
        </p:nvSpPr>
        <p:spPr>
          <a:xfrm>
            <a:off x="2419650" y="2410500"/>
            <a:ext cx="4304700" cy="119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1855636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Title and text">
    <p:bg>
      <p:bgPr>
        <a:solidFill>
          <a:schemeClr val="lt2"/>
        </a:solidFill>
        <a:effectLst/>
      </p:bgPr>
    </p:bg>
    <p:spTree>
      <p:nvGrpSpPr>
        <p:cNvPr id="1" name="Shape 213"/>
        <p:cNvGrpSpPr/>
        <p:nvPr/>
      </p:nvGrpSpPr>
      <p:grpSpPr>
        <a:xfrm>
          <a:off x="0" y="0"/>
          <a:ext cx="0" cy="0"/>
          <a:chOff x="0" y="0"/>
          <a:chExt cx="0" cy="0"/>
        </a:xfrm>
      </p:grpSpPr>
      <p:sp>
        <p:nvSpPr>
          <p:cNvPr id="215" name="Google Shape;215;p15"/>
          <p:cNvSpPr txBox="1">
            <a:spLocks noGrp="1"/>
          </p:cNvSpPr>
          <p:nvPr>
            <p:ph type="title"/>
          </p:nvPr>
        </p:nvSpPr>
        <p:spPr>
          <a:xfrm>
            <a:off x="715100" y="1343250"/>
            <a:ext cx="3856800" cy="16494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3500"/>
              <a:buFont typeface="Anek Devanagari SemiBold"/>
              <a:buNone/>
              <a:defRPr sz="9600">
                <a:solidFill>
                  <a:schemeClr val="dk1"/>
                </a:solidFill>
                <a:latin typeface="Anek Devanagari SemiBold"/>
                <a:ea typeface="Anek Devanagari SemiBold"/>
                <a:cs typeface="Anek Devanagari SemiBold"/>
                <a:sym typeface="Anek Devanagari SemiBold"/>
              </a:defRPr>
            </a:lvl1pPr>
            <a:lvl2pPr lvl="1"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2pPr>
            <a:lvl3pPr lvl="2"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3pPr>
            <a:lvl4pPr lvl="3"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4pPr>
            <a:lvl5pPr lvl="4"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5pPr>
            <a:lvl6pPr lvl="5"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6pPr>
            <a:lvl7pPr lvl="6"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7pPr>
            <a:lvl8pPr lvl="7"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8pPr>
            <a:lvl9pPr lvl="8"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9pPr>
          </a:lstStyle>
          <a:p>
            <a:endParaRPr/>
          </a:p>
        </p:txBody>
      </p:sp>
      <p:sp>
        <p:nvSpPr>
          <p:cNvPr id="216" name="Google Shape;216;p15"/>
          <p:cNvSpPr txBox="1">
            <a:spLocks noGrp="1"/>
          </p:cNvSpPr>
          <p:nvPr>
            <p:ph type="body" idx="1"/>
          </p:nvPr>
        </p:nvSpPr>
        <p:spPr>
          <a:xfrm>
            <a:off x="715100" y="2840200"/>
            <a:ext cx="3856800" cy="617700"/>
          </a:xfrm>
          <a:prstGeom prst="rect">
            <a:avLst/>
          </a:prstGeom>
          <a:ln>
            <a:noFill/>
          </a:ln>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marL="914400" lvl="1"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2pPr>
            <a:lvl3pPr marL="1371600" lvl="2"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3pPr>
            <a:lvl4pPr marL="1828800" lvl="3"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4pPr>
            <a:lvl5pPr marL="2286000" lvl="4"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5pPr>
            <a:lvl6pPr marL="2743200" lvl="5"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6pPr>
            <a:lvl7pPr marL="3200400" lvl="6"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7pPr>
            <a:lvl8pPr marL="3657600" lvl="7"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8pPr>
            <a:lvl9pPr marL="4114800" lvl="8"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9pPr>
          </a:lstStyle>
          <a:p>
            <a:endParaRPr/>
          </a:p>
        </p:txBody>
      </p:sp>
    </p:spTree>
    <p:extLst>
      <p:ext uri="{BB962C8B-B14F-4D97-AF65-F5344CB8AC3E}">
        <p14:creationId xmlns:p14="http://schemas.microsoft.com/office/powerpoint/2010/main" val="33402308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lt2"/>
        </a:solidFill>
        <a:effectLst/>
      </p:bgPr>
    </p:bg>
    <p:spTree>
      <p:nvGrpSpPr>
        <p:cNvPr id="1" name="Shape 12"/>
        <p:cNvGrpSpPr/>
        <p:nvPr/>
      </p:nvGrpSpPr>
      <p:grpSpPr>
        <a:xfrm>
          <a:off x="0" y="0"/>
          <a:ext cx="0" cy="0"/>
          <a:chOff x="0" y="0"/>
          <a:chExt cx="0" cy="0"/>
        </a:xfrm>
      </p:grpSpPr>
      <p:sp>
        <p:nvSpPr>
          <p:cNvPr id="14" name="Google Shape;14;p3"/>
          <p:cNvSpPr txBox="1">
            <a:spLocks noGrp="1"/>
          </p:cNvSpPr>
          <p:nvPr>
            <p:ph type="title"/>
          </p:nvPr>
        </p:nvSpPr>
        <p:spPr>
          <a:xfrm>
            <a:off x="4959600" y="2278800"/>
            <a:ext cx="3081600" cy="8667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959600" y="1234500"/>
            <a:ext cx="3081600" cy="104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4959600" y="3069300"/>
            <a:ext cx="3081600" cy="6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1879877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711618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solidFill>
          <a:schemeClr val="lt2"/>
        </a:solidFill>
        <a:effectLst/>
      </p:bgPr>
    </p:bg>
    <p:spTree>
      <p:nvGrpSpPr>
        <p:cNvPr id="1" name="Shape 55"/>
        <p:cNvGrpSpPr/>
        <p:nvPr/>
      </p:nvGrpSpPr>
      <p:grpSpPr>
        <a:xfrm>
          <a:off x="0" y="0"/>
          <a:ext cx="0" cy="0"/>
          <a:chOff x="0" y="0"/>
          <a:chExt cx="0" cy="0"/>
        </a:xfrm>
      </p:grpSpPr>
      <p:sp>
        <p:nvSpPr>
          <p:cNvPr id="57" name="Google Shape;57;p5"/>
          <p:cNvSpPr txBox="1">
            <a:spLocks noGrp="1"/>
          </p:cNvSpPr>
          <p:nvPr>
            <p:ph type="title"/>
          </p:nvPr>
        </p:nvSpPr>
        <p:spPr>
          <a:xfrm>
            <a:off x="715100" y="535000"/>
            <a:ext cx="7713900" cy="7341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1pPr>
            <a:lvl2pPr lvl="1"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2pPr>
            <a:lvl3pPr lvl="2"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3pPr>
            <a:lvl4pPr lvl="3"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4pPr>
            <a:lvl5pPr lvl="4"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5pPr>
            <a:lvl6pPr lvl="5"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6pPr>
            <a:lvl7pPr lvl="6"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7pPr>
            <a:lvl8pPr lvl="7"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8pPr>
            <a:lvl9pPr lvl="8" algn="ctr" rtl="0">
              <a:spcBef>
                <a:spcPts val="0"/>
              </a:spcBef>
              <a:spcAft>
                <a:spcPts val="0"/>
              </a:spcAft>
              <a:buClr>
                <a:schemeClr val="dk1"/>
              </a:buClr>
              <a:buSzPts val="3500"/>
              <a:buFont typeface="Anek Devanagari SemiBold"/>
              <a:buNone/>
              <a:defRPr sz="3500">
                <a:solidFill>
                  <a:schemeClr val="dk1"/>
                </a:solidFill>
                <a:latin typeface="Anek Devanagari SemiBold"/>
                <a:ea typeface="Anek Devanagari SemiBold"/>
                <a:cs typeface="Anek Devanagari SemiBold"/>
                <a:sym typeface="Anek Devanagari SemiBold"/>
              </a:defRPr>
            </a:lvl9pPr>
          </a:lstStyle>
          <a:p>
            <a:endParaRPr/>
          </a:p>
        </p:txBody>
      </p:sp>
      <p:sp>
        <p:nvSpPr>
          <p:cNvPr id="58" name="Google Shape;58;p5"/>
          <p:cNvSpPr txBox="1">
            <a:spLocks noGrp="1"/>
          </p:cNvSpPr>
          <p:nvPr>
            <p:ph type="body" idx="1"/>
          </p:nvPr>
        </p:nvSpPr>
        <p:spPr>
          <a:xfrm>
            <a:off x="1015487" y="1679250"/>
            <a:ext cx="3442200" cy="2283600"/>
          </a:xfrm>
          <a:prstGeom prst="rect">
            <a:avLst/>
          </a:prstGeom>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marL="914400" lvl="1"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2pPr>
            <a:lvl3pPr marL="1371600" lvl="2"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3pPr>
            <a:lvl4pPr marL="1828800" lvl="3"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4pPr>
            <a:lvl5pPr marL="2286000" lvl="4"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5pPr>
            <a:lvl6pPr marL="2743200" lvl="5"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6pPr>
            <a:lvl7pPr marL="3200400" lvl="6"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7pPr>
            <a:lvl8pPr marL="3657600" lvl="7"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8pPr>
            <a:lvl9pPr marL="4114800" lvl="8"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9pPr>
          </a:lstStyle>
          <a:p>
            <a:endParaRPr/>
          </a:p>
        </p:txBody>
      </p:sp>
      <p:sp>
        <p:nvSpPr>
          <p:cNvPr id="59" name="Google Shape;59;p5"/>
          <p:cNvSpPr txBox="1">
            <a:spLocks noGrp="1"/>
          </p:cNvSpPr>
          <p:nvPr>
            <p:ph type="body" idx="2"/>
          </p:nvPr>
        </p:nvSpPr>
        <p:spPr>
          <a:xfrm>
            <a:off x="4686313" y="1679250"/>
            <a:ext cx="3442200" cy="2283600"/>
          </a:xfrm>
          <a:prstGeom prst="rect">
            <a:avLst/>
          </a:prstGeom>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marL="914400" lvl="1"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2pPr>
            <a:lvl3pPr marL="1371600" lvl="2"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3pPr>
            <a:lvl4pPr marL="1828800" lvl="3"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4pPr>
            <a:lvl5pPr marL="2286000" lvl="4"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5pPr>
            <a:lvl6pPr marL="2743200" lvl="5"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6pPr>
            <a:lvl7pPr marL="3200400" lvl="6"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7pPr>
            <a:lvl8pPr marL="3657600" lvl="7"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8pPr>
            <a:lvl9pPr marL="4114800" lvl="8" indent="-3175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9pPr>
          </a:lstStyle>
          <a:p>
            <a:endParaRPr/>
          </a:p>
        </p:txBody>
      </p:sp>
    </p:spTree>
    <p:extLst>
      <p:ext uri="{BB962C8B-B14F-4D97-AF65-F5344CB8AC3E}">
        <p14:creationId xmlns:p14="http://schemas.microsoft.com/office/powerpoint/2010/main" val="2458826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505405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464220029"/>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780142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73682786"/>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6079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74266488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382130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4/27/2023</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2549595"/>
      </p:ext>
    </p:extLst>
  </p:cSld>
  <p:clrMap bg1="lt1" tx1="dk1" bg2="lt2" tx2="dk2" accent1="accent1" accent2="accent2" accent3="accent3" accent4="accent4" accent5="accent5" accent6="accent6" hlink="hlink" folHlink="folHlink"/>
  <p:sldLayoutIdLst>
    <p:sldLayoutId id="2147484185" r:id="rId1"/>
    <p:sldLayoutId id="2147484186" r:id="rId2"/>
    <p:sldLayoutId id="2147484187" r:id="rId3"/>
    <p:sldLayoutId id="2147484188" r:id="rId4"/>
    <p:sldLayoutId id="2147484189" r:id="rId5"/>
    <p:sldLayoutId id="2147484190" r:id="rId6"/>
    <p:sldLayoutId id="2147484191" r:id="rId7"/>
    <p:sldLayoutId id="2147484192" r:id="rId8"/>
    <p:sldLayoutId id="2147484193" r:id="rId9"/>
    <p:sldLayoutId id="2147484194" r:id="rId10"/>
    <p:sldLayoutId id="2147484195" r:id="rId11"/>
    <p:sldLayoutId id="2147484196" r:id="rId12"/>
    <p:sldLayoutId id="2147484197" r:id="rId13"/>
    <p:sldLayoutId id="2147484198" r:id="rId14"/>
    <p:sldLayoutId id="2147484199" r:id="rId15"/>
    <p:sldLayoutId id="2147484200" r:id="rId16"/>
    <p:sldLayoutId id="2147484201" r:id="rId17"/>
    <p:sldLayoutId id="2147484202" r:id="rId18"/>
    <p:sldLayoutId id="2147484203" r:id="rId19"/>
    <p:sldLayoutId id="2147484205" r:id="rId20"/>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drive/folders/1PPdNtL2oFoH-GvFK5ILYA2di_TWRYhnV?usp=share_link"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35"/>
          <p:cNvSpPr txBox="1">
            <a:spLocks noGrp="1"/>
          </p:cNvSpPr>
          <p:nvPr>
            <p:ph type="ctrTitle"/>
          </p:nvPr>
        </p:nvSpPr>
        <p:spPr>
          <a:xfrm>
            <a:off x="3525864" y="457200"/>
            <a:ext cx="4843221" cy="29980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6000" dirty="0">
                <a:latin typeface="Times New Roman" panose="02020603050405020304" pitchFamily="18" charset="0"/>
                <a:cs typeface="Times New Roman" panose="02020603050405020304" pitchFamily="18" charset="0"/>
              </a:rPr>
              <a:t>PLANT DISEASE</a:t>
            </a:r>
            <a:r>
              <a:rPr lang="en" sz="6000" dirty="0">
                <a:latin typeface="Times New Roman" panose="02020603050405020304" pitchFamily="18" charset="0"/>
                <a:cs typeface="Times New Roman" panose="02020603050405020304" pitchFamily="18" charset="0"/>
              </a:rPr>
              <a:t> </a:t>
            </a:r>
            <a:r>
              <a:rPr lang="en-IN" sz="6000" dirty="0">
                <a:latin typeface="Times New Roman" panose="02020603050405020304" pitchFamily="18" charset="0"/>
                <a:cs typeface="Times New Roman" panose="02020603050405020304" pitchFamily="18" charset="0"/>
              </a:rPr>
              <a:t>DETECTION </a:t>
            </a:r>
            <a:endParaRPr sz="6000" dirty="0">
              <a:latin typeface="Times New Roman" panose="02020603050405020304" pitchFamily="18" charset="0"/>
              <a:cs typeface="Times New Roman" panose="02020603050405020304" pitchFamily="18" charset="0"/>
            </a:endParaRPr>
          </a:p>
        </p:txBody>
      </p:sp>
      <p:sp>
        <p:nvSpPr>
          <p:cNvPr id="611" name="Google Shape;611;p35"/>
          <p:cNvSpPr txBox="1">
            <a:spLocks noGrp="1"/>
          </p:cNvSpPr>
          <p:nvPr>
            <p:ph type="subTitle" idx="1"/>
          </p:nvPr>
        </p:nvSpPr>
        <p:spPr>
          <a:xfrm>
            <a:off x="4107051" y="3455249"/>
            <a:ext cx="4114800" cy="4055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u="sng" dirty="0"/>
              <a:t>Artificial Intelligence &amp; Machine learning</a:t>
            </a:r>
          </a:p>
        </p:txBody>
      </p:sp>
      <p:pic>
        <p:nvPicPr>
          <p:cNvPr id="1026" name="Picture 2">
            <a:extLst>
              <a:ext uri="{FF2B5EF4-FFF2-40B4-BE49-F238E27FC236}">
                <a16:creationId xmlns:a16="http://schemas.microsoft.com/office/drawing/2014/main" id="{97D9B94B-8119-7B40-59DC-0C500EACA0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516" y="867905"/>
            <a:ext cx="2641640" cy="29194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3" name="Google Shape;1083;p41"/>
          <p:cNvSpPr txBox="1">
            <a:spLocks noGrp="1"/>
          </p:cNvSpPr>
          <p:nvPr>
            <p:ph type="body" idx="1"/>
          </p:nvPr>
        </p:nvSpPr>
        <p:spPr>
          <a:xfrm>
            <a:off x="320646" y="511241"/>
            <a:ext cx="7989968" cy="31282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800" dirty="0">
              <a:latin typeface="Times New Roman" panose="02020603050405020304" pitchFamily="18" charset="0"/>
              <a:cs typeface="Times New Roman" panose="02020603050405020304" pitchFamily="18" charset="0"/>
            </a:endParaRPr>
          </a:p>
          <a:p>
            <a:pPr marL="285750" lvl="0" indent="-285750" algn="l" rtl="0">
              <a:lnSpc>
                <a:spcPct val="150000"/>
              </a:lnSpc>
              <a:spcBef>
                <a:spcPts val="0"/>
              </a:spcBef>
              <a:spcAft>
                <a:spcPts val="0"/>
              </a:spcAf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OpenCV for Python provides a simple and efficient API for performing various image processing operations, such as image filtering, thresholding, and edge detection.</a:t>
            </a:r>
          </a:p>
          <a:p>
            <a:pPr marL="285750" lvl="0" indent="-285750" algn="l" rtl="0">
              <a:lnSpc>
                <a:spcPct val="150000"/>
              </a:lnSpc>
              <a:spcBef>
                <a:spcPts val="0"/>
              </a:spcBef>
              <a:spcAft>
                <a:spcPts val="0"/>
              </a:spcAf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OpenCV for Python is a powerful tool for image and video processing that can be used for various applications in computer vision and machine learning. Its easy-to-use API and compatibility with popular Python libraries make it a popular choice among developers and researchers.</a:t>
            </a:r>
            <a:endParaRPr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427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solidFill>
                  <a:schemeClr val="accent1"/>
                </a:solidFill>
                <a:latin typeface="Times New Roman" panose="02020603050405020304" pitchFamily="18" charset="0"/>
                <a:cs typeface="Times New Roman" panose="02020603050405020304" pitchFamily="18" charset="0"/>
              </a:rPr>
              <a:t>CONCLUSION</a:t>
            </a:r>
            <a:r>
              <a:rPr lang="en-US" dirty="0"/>
              <a:t> </a:t>
            </a:r>
            <a:endParaRPr dirty="0"/>
          </a:p>
        </p:txBody>
      </p:sp>
      <p:sp>
        <p:nvSpPr>
          <p:cNvPr id="1083" name="Google Shape;1083;p41"/>
          <p:cNvSpPr txBox="1">
            <a:spLocks noGrp="1"/>
          </p:cNvSpPr>
          <p:nvPr>
            <p:ph type="body" idx="1"/>
          </p:nvPr>
        </p:nvSpPr>
        <p:spPr>
          <a:xfrm>
            <a:off x="405886" y="1346741"/>
            <a:ext cx="8419459" cy="22836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800" dirty="0">
                <a:latin typeface="Times New Roman" panose="02020603050405020304" pitchFamily="18" charset="0"/>
                <a:cs typeface="Times New Roman" panose="02020603050405020304" pitchFamily="18" charset="0"/>
              </a:rPr>
              <a:t>Even though there are various methods for detecting and classifying plant diseases using automatic or computer vision, research into this field has been lacking. In this project disease detection and identification is done by using an image processing and machine learning algorithms like </a:t>
            </a:r>
            <a:r>
              <a:rPr lang="en-US" sz="1800" dirty="0" err="1">
                <a:latin typeface="Times New Roman" panose="02020603050405020304" pitchFamily="18" charset="0"/>
                <a:cs typeface="Times New Roman" panose="02020603050405020304" pitchFamily="18" charset="0"/>
              </a:rPr>
              <a:t>Knn</a:t>
            </a:r>
            <a:r>
              <a:rPr lang="en-US" sz="1800" dirty="0">
                <a:latin typeface="Times New Roman" panose="02020603050405020304" pitchFamily="18" charset="0"/>
                <a:cs typeface="Times New Roman" panose="02020603050405020304" pitchFamily="18" charset="0"/>
              </a:rPr>
              <a:t>, SVM, Logistic regression, Decision tree.  We have made a machine learning model that classifies the leaves in the dataset into healthy that represents disease free leaves and unhealthy which represents  the presence of disease in the leaves.</a:t>
            </a:r>
          </a:p>
          <a:p>
            <a:pPr marL="0" lvl="0" indent="0" algn="just" rtl="0">
              <a:lnSpc>
                <a:spcPct val="150000"/>
              </a:lnSpc>
              <a:spcBef>
                <a:spcPts val="0"/>
              </a:spcBef>
              <a:spcAft>
                <a:spcPts val="0"/>
              </a:spcAft>
              <a:buNone/>
            </a:pPr>
            <a:r>
              <a:rPr lang="en-US" dirty="0"/>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6"/>
        <p:cNvGrpSpPr/>
        <p:nvPr/>
      </p:nvGrpSpPr>
      <p:grpSpPr>
        <a:xfrm>
          <a:off x="0" y="0"/>
          <a:ext cx="0" cy="0"/>
          <a:chOff x="0" y="0"/>
          <a:chExt cx="0" cy="0"/>
        </a:xfrm>
      </p:grpSpPr>
      <p:sp>
        <p:nvSpPr>
          <p:cNvPr id="2154" name="TextBox 2153">
            <a:extLst>
              <a:ext uri="{FF2B5EF4-FFF2-40B4-BE49-F238E27FC236}">
                <a16:creationId xmlns:a16="http://schemas.microsoft.com/office/drawing/2014/main" id="{B176160E-41F9-5D6A-964F-0E89748FFFD9}"/>
              </a:ext>
            </a:extLst>
          </p:cNvPr>
          <p:cNvSpPr txBox="1"/>
          <p:nvPr/>
        </p:nvSpPr>
        <p:spPr>
          <a:xfrm>
            <a:off x="1627967" y="2001925"/>
            <a:ext cx="6198676" cy="1446550"/>
          </a:xfrm>
          <a:prstGeom prst="rect">
            <a:avLst/>
          </a:prstGeom>
          <a:noFill/>
        </p:spPr>
        <p:txBody>
          <a:bodyPr wrap="square">
            <a:spAutoFit/>
          </a:bodyPr>
          <a:lstStyle/>
          <a:p>
            <a:r>
              <a:rPr lang="en" sz="8800" dirty="0">
                <a:solidFill>
                  <a:schemeClr val="accent2"/>
                </a:solidFill>
                <a:latin typeface="Anek Devanagari SemiBold" panose="020B0604020202020204" charset="0"/>
                <a:cs typeface="Anek Devanagari SemiBold" panose="020B0604020202020204" charset="0"/>
              </a:rPr>
              <a:t>THANK YOU</a:t>
            </a:r>
            <a:endParaRPr lang="en-IN" sz="8800" dirty="0">
              <a:solidFill>
                <a:schemeClr val="accent2"/>
              </a:solidFill>
              <a:latin typeface="Anek Devanagari SemiBold" panose="020B0604020202020204" charset="0"/>
              <a:cs typeface="Anek Devanagari SemiBold"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36"/>
          <p:cNvSpPr txBox="1">
            <a:spLocks noGrp="1"/>
          </p:cNvSpPr>
          <p:nvPr>
            <p:ph type="title"/>
          </p:nvPr>
        </p:nvSpPr>
        <p:spPr>
          <a:xfrm>
            <a:off x="1588576" y="536650"/>
            <a:ext cx="6935492" cy="1332124"/>
          </a:xfrm>
          <a:prstGeom prst="rect">
            <a:avLst/>
          </a:prstGeom>
        </p:spPr>
        <p:txBody>
          <a:bodyPr spcFirstLastPara="1" wrap="square" lIns="91425" tIns="91425" rIns="91425" bIns="91425" anchor="t" anchorCtr="0">
            <a:noAutofit/>
          </a:bodyPr>
          <a:lstStyle/>
          <a:p>
            <a:r>
              <a:rPr lang="en" dirty="0">
                <a:latin typeface="Times New Roman"/>
              </a:rPr>
              <a:t> PLANT DISEASE DETECTION</a:t>
            </a:r>
          </a:p>
        </p:txBody>
      </p:sp>
      <p:sp>
        <p:nvSpPr>
          <p:cNvPr id="811" name="Google Shape;811;p36"/>
          <p:cNvSpPr txBox="1"/>
          <p:nvPr/>
        </p:nvSpPr>
        <p:spPr>
          <a:xfrm>
            <a:off x="720000" y="4145150"/>
            <a:ext cx="385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lang="en" sz="1000" b="1">
              <a:solidFill>
                <a:schemeClr val="dk1"/>
              </a:solidFill>
              <a:latin typeface="Anek Devanagari"/>
              <a:ea typeface="Anek Devanagari"/>
              <a:cs typeface="Anek Devanagari"/>
            </a:endParaRPr>
          </a:p>
        </p:txBody>
      </p:sp>
      <p:sp>
        <p:nvSpPr>
          <p:cNvPr id="812" name="Google Shape;812;p36"/>
          <p:cNvSpPr txBox="1"/>
          <p:nvPr/>
        </p:nvSpPr>
        <p:spPr>
          <a:xfrm>
            <a:off x="1787077" y="1167839"/>
            <a:ext cx="4532357" cy="5185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Times New Roman"/>
              </a:rPr>
              <a:t>ARTIFICAL</a:t>
            </a:r>
            <a:r>
              <a:rPr lang="en-US" dirty="0"/>
              <a:t> </a:t>
            </a:r>
            <a:r>
              <a:rPr lang="en-US" sz="1800" dirty="0">
                <a:latin typeface="Times New Roman"/>
              </a:rPr>
              <a:t>INTELLIGENCE</a:t>
            </a:r>
            <a:endParaRPr lang="en" sz="1800" b="1" dirty="0">
              <a:solidFill>
                <a:schemeClr val="dk1"/>
              </a:solidFill>
              <a:latin typeface="Times New Roman"/>
              <a:ea typeface="Anek Devanagari"/>
              <a:cs typeface="Anek Devanagari"/>
            </a:endParaRPr>
          </a:p>
        </p:txBody>
      </p:sp>
      <p:pic>
        <p:nvPicPr>
          <p:cNvPr id="2" name="Picture 2" descr="A picture containing text&#10;&#10;Description automatically generated">
            <a:extLst>
              <a:ext uri="{FF2B5EF4-FFF2-40B4-BE49-F238E27FC236}">
                <a16:creationId xmlns:a16="http://schemas.microsoft.com/office/drawing/2014/main" id="{8E13924A-DBE8-EEAB-5727-1366D8F2F20E}"/>
              </a:ext>
            </a:extLst>
          </p:cNvPr>
          <p:cNvPicPr>
            <a:picLocks noChangeAspect="1"/>
          </p:cNvPicPr>
          <p:nvPr/>
        </p:nvPicPr>
        <p:blipFill>
          <a:blip r:embed="rId3"/>
          <a:stretch>
            <a:fillRect/>
          </a:stretch>
        </p:blipFill>
        <p:spPr>
          <a:xfrm>
            <a:off x="6319434" y="70044"/>
            <a:ext cx="2743200" cy="518591"/>
          </a:xfrm>
          <a:prstGeom prst="rect">
            <a:avLst/>
          </a:prstGeom>
        </p:spPr>
      </p:pic>
      <p:sp>
        <p:nvSpPr>
          <p:cNvPr id="846" name="TextBox 845">
            <a:extLst>
              <a:ext uri="{FF2B5EF4-FFF2-40B4-BE49-F238E27FC236}">
                <a16:creationId xmlns:a16="http://schemas.microsoft.com/office/drawing/2014/main" id="{96DAF9D4-A3FB-0ACA-3C50-935C839E5B9F}"/>
              </a:ext>
            </a:extLst>
          </p:cNvPr>
          <p:cNvSpPr txBox="1"/>
          <p:nvPr/>
        </p:nvSpPr>
        <p:spPr>
          <a:xfrm>
            <a:off x="2477173" y="1855954"/>
            <a:ext cx="430271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b="1" dirty="0">
                <a:solidFill>
                  <a:srgbClr val="202122"/>
                </a:solidFill>
                <a:latin typeface="Times New Roman"/>
                <a:cs typeface="Times New Roman"/>
              </a:rPr>
              <a:t>B.HARINI SRI (2103A52006)</a:t>
            </a:r>
          </a:p>
          <a:p>
            <a:pPr algn="just"/>
            <a:r>
              <a:rPr lang="en-US" b="1" dirty="0">
                <a:solidFill>
                  <a:srgbClr val="202122"/>
                </a:solidFill>
                <a:latin typeface="Times New Roman"/>
                <a:cs typeface="Times New Roman"/>
              </a:rPr>
              <a:t>B.ANVITHA (2103A52007)</a:t>
            </a:r>
          </a:p>
          <a:p>
            <a:pPr algn="just"/>
            <a:r>
              <a:rPr lang="en-US" b="1" dirty="0">
                <a:solidFill>
                  <a:srgbClr val="202122"/>
                </a:solidFill>
                <a:latin typeface="Times New Roman"/>
                <a:cs typeface="Times New Roman"/>
              </a:rPr>
              <a:t>M.VYSHNAVI (2103A52023)</a:t>
            </a:r>
          </a:p>
        </p:txBody>
      </p:sp>
      <p:sp>
        <p:nvSpPr>
          <p:cNvPr id="850" name="TextBox 849">
            <a:extLst>
              <a:ext uri="{FF2B5EF4-FFF2-40B4-BE49-F238E27FC236}">
                <a16:creationId xmlns:a16="http://schemas.microsoft.com/office/drawing/2014/main" id="{4F25C30D-EA99-6824-92E5-E0A2356EC243}"/>
              </a:ext>
            </a:extLst>
          </p:cNvPr>
          <p:cNvSpPr txBox="1"/>
          <p:nvPr/>
        </p:nvSpPr>
        <p:spPr>
          <a:xfrm>
            <a:off x="2748394" y="3100071"/>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latin typeface="Times New Roman"/>
              </a:rPr>
              <a:t>Under The Guidance of</a:t>
            </a:r>
          </a:p>
          <a:p>
            <a:pPr algn="ctr"/>
            <a:r>
              <a:rPr lang="en-US" b="1" dirty="0">
                <a:latin typeface="Times New Roman"/>
              </a:rPr>
              <a:t>MR.D.RAMESH SIR</a:t>
            </a:r>
          </a:p>
          <a:p>
            <a:pPr algn="ctr"/>
            <a:r>
              <a:rPr lang="en-US" dirty="0" err="1">
                <a:latin typeface="Times New Roman"/>
              </a:rPr>
              <a:t>Asst.Professor</a:t>
            </a:r>
            <a:endParaRPr lang="en-US" dirty="0">
              <a:latin typeface="Times New Roman"/>
            </a:endParaRPr>
          </a:p>
          <a:p>
            <a:pPr algn="ctr"/>
            <a:r>
              <a:rPr lang="en-US" dirty="0">
                <a:latin typeface="Times New Roman"/>
              </a:rPr>
              <a:t>School of CS&amp;AI</a:t>
            </a:r>
          </a:p>
          <a:p>
            <a:pPr algn="ctr"/>
            <a:r>
              <a:rPr lang="en-US" dirty="0">
                <a:latin typeface="Times New Roman"/>
              </a:rPr>
              <a:t>SR University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40"/>
          <p:cNvSpPr txBox="1">
            <a:spLocks noGrp="1"/>
          </p:cNvSpPr>
          <p:nvPr>
            <p:ph type="title"/>
          </p:nvPr>
        </p:nvSpPr>
        <p:spPr>
          <a:xfrm>
            <a:off x="2156178" y="388100"/>
            <a:ext cx="4304700" cy="86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u="sng" dirty="0"/>
              <a:t>INTRODUCTION</a:t>
            </a:r>
          </a:p>
        </p:txBody>
      </p:sp>
      <p:sp>
        <p:nvSpPr>
          <p:cNvPr id="1061" name="Subtitle 1060">
            <a:extLst>
              <a:ext uri="{FF2B5EF4-FFF2-40B4-BE49-F238E27FC236}">
                <a16:creationId xmlns:a16="http://schemas.microsoft.com/office/drawing/2014/main" id="{D606C6BC-FEDD-0028-7129-177D4A3131EA}"/>
              </a:ext>
            </a:extLst>
          </p:cNvPr>
          <p:cNvSpPr>
            <a:spLocks noGrp="1"/>
          </p:cNvSpPr>
          <p:nvPr>
            <p:ph type="subTitle" idx="1"/>
          </p:nvPr>
        </p:nvSpPr>
        <p:spPr>
          <a:xfrm>
            <a:off x="325464" y="1604074"/>
            <a:ext cx="7555424" cy="3369097"/>
          </a:xfrm>
        </p:spPr>
        <p:txBody>
          <a:bodyPr/>
          <a:lstStyle/>
          <a:p>
            <a:pPr algn="just"/>
            <a:r>
              <a:rPr lang="en-US" sz="1800" dirty="0">
                <a:latin typeface="Times New Roman" panose="02020603050405020304" pitchFamily="18" charset="0"/>
                <a:cs typeface="Times New Roman" panose="02020603050405020304" pitchFamily="18" charset="0"/>
              </a:rPr>
              <a:t>    Agriculture production in the Indian economy is more than just food. Today’s</a:t>
            </a:r>
          </a:p>
          <a:p>
            <a:pPr algn="just"/>
            <a:r>
              <a:rPr lang="en-US" sz="1800" dirty="0">
                <a:latin typeface="Times New Roman" panose="02020603050405020304" pitchFamily="18" charset="0"/>
                <a:cs typeface="Times New Roman" panose="02020603050405020304" pitchFamily="18" charset="0"/>
              </a:rPr>
              <a:t>    agricultural land mass has grown so large that it has become an important part of its economy. In  India, 60-70% of population relies on agriculture sector. Plant diseases often cause severe loss of vegetables and crops. Plant diseases can also affect human health by secreting  toxic metabolites. The study of plant disease involves detection of visual patterns in the plants. Diagnosis of plant diseases is an important part of cultivation as failure will affect the quantity and quality of product and human health . There are various  types of plant diseases caused by organisms like virus, bacteria and fungus. An automated disease identification process can be helpful in identifying plant pathology at an early stage.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38"/>
          <p:cNvSpPr txBox="1">
            <a:spLocks noGrp="1"/>
          </p:cNvSpPr>
          <p:nvPr>
            <p:ph type="title"/>
          </p:nvPr>
        </p:nvSpPr>
        <p:spPr>
          <a:xfrm>
            <a:off x="838603" y="677514"/>
            <a:ext cx="7044238" cy="94411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3600" u="sng" dirty="0">
                <a:solidFill>
                  <a:schemeClr val="accent1"/>
                </a:solidFill>
                <a:latin typeface="Times New Roman" panose="02020603050405020304" pitchFamily="18" charset="0"/>
                <a:cs typeface="Times New Roman" panose="02020603050405020304" pitchFamily="18" charset="0"/>
              </a:rPr>
              <a:t>PROBLEM STATEMENT:</a:t>
            </a:r>
            <a:endParaRPr sz="3600" u="sng" dirty="0">
              <a:solidFill>
                <a:schemeClr val="accent1"/>
              </a:solidFill>
              <a:latin typeface="Times New Roman" panose="02020603050405020304" pitchFamily="18" charset="0"/>
              <a:cs typeface="Times New Roman" panose="02020603050405020304" pitchFamily="18" charset="0"/>
            </a:endParaRPr>
          </a:p>
        </p:txBody>
      </p:sp>
      <p:sp>
        <p:nvSpPr>
          <p:cNvPr id="841" name="Google Shape;841;p38"/>
          <p:cNvSpPr txBox="1">
            <a:spLocks noGrp="1"/>
          </p:cNvSpPr>
          <p:nvPr>
            <p:ph type="body" idx="1"/>
          </p:nvPr>
        </p:nvSpPr>
        <p:spPr>
          <a:xfrm>
            <a:off x="507206" y="1621631"/>
            <a:ext cx="6900984" cy="2004972"/>
          </a:xfrm>
          <a:prstGeom prst="rect">
            <a:avLst/>
          </a:prstGeom>
        </p:spPr>
        <p:txBody>
          <a:bodyPr spcFirstLastPara="1" wrap="square" lIns="91425" tIns="91425" rIns="91425" bIns="91425" anchor="t" anchorCtr="0">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Automatic detection of plant diseases is an essential research topic as it may prove benefits in monitoring large fields of crops, and thus automatically detect the symptoms of diseases as soon as they appear on plant leaves. The goal of this project is to classify the leaves as healthy and unhealthy where the leaves in healthy represents those without any disease and the leaves in unhealthy represents the presence of disease.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6" name="Google Shape;936;p39"/>
          <p:cNvSpPr txBox="1">
            <a:spLocks noGrp="1"/>
          </p:cNvSpPr>
          <p:nvPr>
            <p:ph type="title"/>
          </p:nvPr>
        </p:nvSpPr>
        <p:spPr>
          <a:xfrm>
            <a:off x="3742841" y="157001"/>
            <a:ext cx="4032000" cy="104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t>DATA SET</a:t>
            </a:r>
            <a:endParaRPr sz="3600" dirty="0"/>
          </a:p>
        </p:txBody>
      </p:sp>
      <p:sp>
        <p:nvSpPr>
          <p:cNvPr id="6" name="TextBox 5">
            <a:extLst>
              <a:ext uri="{FF2B5EF4-FFF2-40B4-BE49-F238E27FC236}">
                <a16:creationId xmlns:a16="http://schemas.microsoft.com/office/drawing/2014/main" id="{942DF5E3-BA1A-1338-A8E7-E3856533FBC4}"/>
              </a:ext>
            </a:extLst>
          </p:cNvPr>
          <p:cNvSpPr txBox="1"/>
          <p:nvPr/>
        </p:nvSpPr>
        <p:spPr>
          <a:xfrm>
            <a:off x="4362237" y="1017588"/>
            <a:ext cx="2793207" cy="1477328"/>
          </a:xfrm>
          <a:prstGeom prst="rect">
            <a:avLst/>
          </a:prstGeom>
          <a:noFill/>
        </p:spPr>
        <p:txBody>
          <a:bodyPr wrap="square" rtlCol="0">
            <a:spAutoFit/>
          </a:bodyPr>
          <a:lstStyle/>
          <a:p>
            <a:r>
              <a:rPr lang="en-IN" dirty="0">
                <a:hlinkClick r:id="rId3"/>
              </a:rPr>
              <a:t>https://drive.google.com/drive/folders/1PPdNtL2oFoH-GvFK5ILYA2di_TWRYhnV?usp=share_link</a:t>
            </a:r>
            <a:endParaRPr lang="en-IN" dirty="0"/>
          </a:p>
        </p:txBody>
      </p:sp>
      <p:pic>
        <p:nvPicPr>
          <p:cNvPr id="3" name="Picture 2">
            <a:extLst>
              <a:ext uri="{FF2B5EF4-FFF2-40B4-BE49-F238E27FC236}">
                <a16:creationId xmlns:a16="http://schemas.microsoft.com/office/drawing/2014/main" id="{6D1B20A3-784E-624F-44E1-94E8AD285D16}"/>
              </a:ext>
            </a:extLst>
          </p:cNvPr>
          <p:cNvPicPr>
            <a:picLocks noChangeAspect="1"/>
          </p:cNvPicPr>
          <p:nvPr/>
        </p:nvPicPr>
        <p:blipFill>
          <a:blip r:embed="rId4"/>
          <a:stretch>
            <a:fillRect/>
          </a:stretch>
        </p:blipFill>
        <p:spPr>
          <a:xfrm>
            <a:off x="127861" y="157001"/>
            <a:ext cx="3614980" cy="2418355"/>
          </a:xfrm>
          <a:prstGeom prst="rect">
            <a:avLst/>
          </a:prstGeom>
        </p:spPr>
      </p:pic>
      <p:pic>
        <p:nvPicPr>
          <p:cNvPr id="4" name="Picture 3">
            <a:extLst>
              <a:ext uri="{FF2B5EF4-FFF2-40B4-BE49-F238E27FC236}">
                <a16:creationId xmlns:a16="http://schemas.microsoft.com/office/drawing/2014/main" id="{8FF32F6D-488F-AA2D-6E29-ABD32B6E76C5}"/>
              </a:ext>
            </a:extLst>
          </p:cNvPr>
          <p:cNvPicPr>
            <a:picLocks noChangeAspect="1"/>
          </p:cNvPicPr>
          <p:nvPr/>
        </p:nvPicPr>
        <p:blipFill>
          <a:blip r:embed="rId5"/>
          <a:stretch>
            <a:fillRect/>
          </a:stretch>
        </p:blipFill>
        <p:spPr>
          <a:xfrm>
            <a:off x="2554747" y="2687075"/>
            <a:ext cx="3614980" cy="24129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0333C-9F0A-FF2A-2941-24EB561A6170}"/>
              </a:ext>
            </a:extLst>
          </p:cNvPr>
          <p:cNvSpPr>
            <a:spLocks noGrp="1"/>
          </p:cNvSpPr>
          <p:nvPr>
            <p:ph type="title"/>
          </p:nvPr>
        </p:nvSpPr>
        <p:spPr/>
        <p:txBody>
          <a:bodyPr>
            <a:normAutofit/>
          </a:bodyPr>
          <a:lstStyle/>
          <a:p>
            <a:r>
              <a:rPr lang="en-IN" sz="3600" dirty="0"/>
              <a:t>LEARNING MODEL:</a:t>
            </a:r>
          </a:p>
        </p:txBody>
      </p:sp>
      <p:sp>
        <p:nvSpPr>
          <p:cNvPr id="3" name="Content Placeholder 2">
            <a:extLst>
              <a:ext uri="{FF2B5EF4-FFF2-40B4-BE49-F238E27FC236}">
                <a16:creationId xmlns:a16="http://schemas.microsoft.com/office/drawing/2014/main" id="{23DF0FDD-43FD-C75A-A049-6FF2A1E0DCE7}"/>
              </a:ext>
            </a:extLst>
          </p:cNvPr>
          <p:cNvSpPr>
            <a:spLocks noGrp="1"/>
          </p:cNvSpPr>
          <p:nvPr>
            <p:ph idx="1"/>
          </p:nvPr>
        </p:nvSpPr>
        <p:spPr/>
        <p:txBody>
          <a:bodyPr>
            <a:normAutofit/>
          </a:bodyPr>
          <a:lstStyle/>
          <a:p>
            <a:pPr marL="942975" lvl="3" indent="0">
              <a:buNone/>
            </a:pPr>
            <a:r>
              <a:rPr lang="en-IN" sz="5550" dirty="0">
                <a:solidFill>
                  <a:schemeClr val="tx1"/>
                </a:solidFill>
                <a:latin typeface="Times New Roman" panose="02020603050405020304" pitchFamily="18" charset="0"/>
                <a:cs typeface="Times New Roman" panose="02020603050405020304" pitchFamily="18" charset="0"/>
              </a:rPr>
              <a:t>SUPERVISED       LEARNING</a:t>
            </a:r>
          </a:p>
        </p:txBody>
      </p:sp>
      <p:sp>
        <p:nvSpPr>
          <p:cNvPr id="4" name="Slide Number Placeholder 3">
            <a:extLst>
              <a:ext uri="{FF2B5EF4-FFF2-40B4-BE49-F238E27FC236}">
                <a16:creationId xmlns:a16="http://schemas.microsoft.com/office/drawing/2014/main" id="{58E0C2D1-213E-1247-110B-FD732994F2F6}"/>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451353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A93A-6C1C-FA32-C4E6-B79F212CE7C8}"/>
              </a:ext>
            </a:extLst>
          </p:cNvPr>
          <p:cNvSpPr>
            <a:spLocks noGrp="1"/>
          </p:cNvSpPr>
          <p:nvPr>
            <p:ph type="title"/>
          </p:nvPr>
        </p:nvSpPr>
        <p:spPr/>
        <p:txBody>
          <a:bodyPr>
            <a:normAutofit/>
          </a:bodyPr>
          <a:lstStyle/>
          <a:p>
            <a:r>
              <a:rPr lang="en-IN" sz="3600" dirty="0"/>
              <a:t>HEALTHY IMAGES:</a:t>
            </a:r>
          </a:p>
        </p:txBody>
      </p:sp>
      <p:pic>
        <p:nvPicPr>
          <p:cNvPr id="6" name="Content Placeholder 5">
            <a:extLst>
              <a:ext uri="{FF2B5EF4-FFF2-40B4-BE49-F238E27FC236}">
                <a16:creationId xmlns:a16="http://schemas.microsoft.com/office/drawing/2014/main" id="{8F053923-7B13-9F6F-B7CA-B54E85573E0D}"/>
              </a:ext>
            </a:extLst>
          </p:cNvPr>
          <p:cNvPicPr>
            <a:picLocks noGrp="1" noChangeAspect="1"/>
          </p:cNvPicPr>
          <p:nvPr>
            <p:ph idx="1"/>
          </p:nvPr>
        </p:nvPicPr>
        <p:blipFill>
          <a:blip r:embed="rId2"/>
          <a:stretch>
            <a:fillRect/>
          </a:stretch>
        </p:blipFill>
        <p:spPr>
          <a:xfrm>
            <a:off x="376265" y="1823399"/>
            <a:ext cx="2591660" cy="1731229"/>
          </a:xfrm>
        </p:spPr>
      </p:pic>
      <p:sp>
        <p:nvSpPr>
          <p:cNvPr id="4" name="Slide Number Placeholder 3">
            <a:extLst>
              <a:ext uri="{FF2B5EF4-FFF2-40B4-BE49-F238E27FC236}">
                <a16:creationId xmlns:a16="http://schemas.microsoft.com/office/drawing/2014/main" id="{49E2C7C6-5870-1C95-710F-492CCB3DAD3B}"/>
              </a:ext>
            </a:extLst>
          </p:cNvPr>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8" name="Picture 7">
            <a:extLst>
              <a:ext uri="{FF2B5EF4-FFF2-40B4-BE49-F238E27FC236}">
                <a16:creationId xmlns:a16="http://schemas.microsoft.com/office/drawing/2014/main" id="{A45871A8-3D6F-8560-C2A4-BBAE3F13C87F}"/>
              </a:ext>
            </a:extLst>
          </p:cNvPr>
          <p:cNvPicPr>
            <a:picLocks noChangeAspect="1"/>
          </p:cNvPicPr>
          <p:nvPr/>
        </p:nvPicPr>
        <p:blipFill>
          <a:blip r:embed="rId3"/>
          <a:stretch>
            <a:fillRect/>
          </a:stretch>
        </p:blipFill>
        <p:spPr>
          <a:xfrm>
            <a:off x="3336851" y="1823399"/>
            <a:ext cx="2591660" cy="1731229"/>
          </a:xfrm>
          <a:prstGeom prst="rect">
            <a:avLst/>
          </a:prstGeom>
        </p:spPr>
      </p:pic>
      <p:pic>
        <p:nvPicPr>
          <p:cNvPr id="10" name="Picture 9">
            <a:extLst>
              <a:ext uri="{FF2B5EF4-FFF2-40B4-BE49-F238E27FC236}">
                <a16:creationId xmlns:a16="http://schemas.microsoft.com/office/drawing/2014/main" id="{463D6043-FDEB-E483-C541-55289956E023}"/>
              </a:ext>
            </a:extLst>
          </p:cNvPr>
          <p:cNvPicPr>
            <a:picLocks noChangeAspect="1"/>
          </p:cNvPicPr>
          <p:nvPr/>
        </p:nvPicPr>
        <p:blipFill>
          <a:blip r:embed="rId4"/>
          <a:stretch>
            <a:fillRect/>
          </a:stretch>
        </p:blipFill>
        <p:spPr>
          <a:xfrm>
            <a:off x="6297437" y="1809929"/>
            <a:ext cx="2635664" cy="1760623"/>
          </a:xfrm>
          <a:prstGeom prst="rect">
            <a:avLst/>
          </a:prstGeom>
        </p:spPr>
      </p:pic>
    </p:spTree>
    <p:extLst>
      <p:ext uri="{BB962C8B-B14F-4D97-AF65-F5344CB8AC3E}">
        <p14:creationId xmlns:p14="http://schemas.microsoft.com/office/powerpoint/2010/main" val="588616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3AC67-8335-3B31-A594-A2EF8B03FAD1}"/>
              </a:ext>
            </a:extLst>
          </p:cNvPr>
          <p:cNvSpPr>
            <a:spLocks noGrp="1"/>
          </p:cNvSpPr>
          <p:nvPr>
            <p:ph type="title"/>
          </p:nvPr>
        </p:nvSpPr>
        <p:spPr/>
        <p:txBody>
          <a:bodyPr>
            <a:normAutofit/>
          </a:bodyPr>
          <a:lstStyle/>
          <a:p>
            <a:r>
              <a:rPr lang="en-IN" sz="3600" dirty="0"/>
              <a:t>UNHEALTHY IMAGES:</a:t>
            </a:r>
          </a:p>
        </p:txBody>
      </p:sp>
      <p:pic>
        <p:nvPicPr>
          <p:cNvPr id="6" name="Content Placeholder 5">
            <a:extLst>
              <a:ext uri="{FF2B5EF4-FFF2-40B4-BE49-F238E27FC236}">
                <a16:creationId xmlns:a16="http://schemas.microsoft.com/office/drawing/2014/main" id="{69DE9CA7-B70F-475A-1140-76BB8389B52C}"/>
              </a:ext>
            </a:extLst>
          </p:cNvPr>
          <p:cNvPicPr>
            <a:picLocks noGrp="1" noChangeAspect="1"/>
          </p:cNvPicPr>
          <p:nvPr>
            <p:ph idx="1"/>
          </p:nvPr>
        </p:nvPicPr>
        <p:blipFill>
          <a:blip r:embed="rId2"/>
          <a:stretch>
            <a:fillRect/>
          </a:stretch>
        </p:blipFill>
        <p:spPr>
          <a:xfrm>
            <a:off x="52854" y="1592262"/>
            <a:ext cx="2938462" cy="1958975"/>
          </a:xfrm>
        </p:spPr>
      </p:pic>
      <p:sp>
        <p:nvSpPr>
          <p:cNvPr id="4" name="Slide Number Placeholder 3">
            <a:extLst>
              <a:ext uri="{FF2B5EF4-FFF2-40B4-BE49-F238E27FC236}">
                <a16:creationId xmlns:a16="http://schemas.microsoft.com/office/drawing/2014/main" id="{EB8381BE-714D-5644-EEED-F828BB74D2CC}"/>
              </a:ext>
            </a:extLst>
          </p:cNvPr>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8" name="Picture 7">
            <a:extLst>
              <a:ext uri="{FF2B5EF4-FFF2-40B4-BE49-F238E27FC236}">
                <a16:creationId xmlns:a16="http://schemas.microsoft.com/office/drawing/2014/main" id="{E4B4513B-6E5D-5587-45E8-09B148F02898}"/>
              </a:ext>
            </a:extLst>
          </p:cNvPr>
          <p:cNvPicPr>
            <a:picLocks noChangeAspect="1"/>
          </p:cNvPicPr>
          <p:nvPr/>
        </p:nvPicPr>
        <p:blipFill>
          <a:blip r:embed="rId3"/>
          <a:stretch>
            <a:fillRect/>
          </a:stretch>
        </p:blipFill>
        <p:spPr>
          <a:xfrm>
            <a:off x="3129196" y="1564078"/>
            <a:ext cx="2938462" cy="1958975"/>
          </a:xfrm>
          <a:prstGeom prst="rect">
            <a:avLst/>
          </a:prstGeom>
        </p:spPr>
      </p:pic>
      <p:pic>
        <p:nvPicPr>
          <p:cNvPr id="13" name="Picture 12">
            <a:extLst>
              <a:ext uri="{FF2B5EF4-FFF2-40B4-BE49-F238E27FC236}">
                <a16:creationId xmlns:a16="http://schemas.microsoft.com/office/drawing/2014/main" id="{3256642F-D865-DD18-AEB2-B05107398C91}"/>
              </a:ext>
            </a:extLst>
          </p:cNvPr>
          <p:cNvPicPr>
            <a:picLocks noChangeAspect="1"/>
          </p:cNvPicPr>
          <p:nvPr/>
        </p:nvPicPr>
        <p:blipFill>
          <a:blip r:embed="rId4"/>
          <a:stretch>
            <a:fillRect/>
          </a:stretch>
        </p:blipFill>
        <p:spPr>
          <a:xfrm>
            <a:off x="6205538" y="1592262"/>
            <a:ext cx="2890406" cy="1930791"/>
          </a:xfrm>
          <a:prstGeom prst="rect">
            <a:avLst/>
          </a:prstGeom>
        </p:spPr>
      </p:pic>
    </p:spTree>
    <p:extLst>
      <p:ext uri="{BB962C8B-B14F-4D97-AF65-F5344CB8AC3E}">
        <p14:creationId xmlns:p14="http://schemas.microsoft.com/office/powerpoint/2010/main" val="2164380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41"/>
          <p:cNvSpPr txBox="1">
            <a:spLocks noGrp="1"/>
          </p:cNvSpPr>
          <p:nvPr>
            <p:ph type="title"/>
          </p:nvPr>
        </p:nvSpPr>
        <p:spPr>
          <a:xfrm>
            <a:off x="-191551" y="527250"/>
            <a:ext cx="7713900" cy="73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accent2"/>
                </a:solidFill>
                <a:latin typeface="Times New Roman" panose="02020603050405020304" pitchFamily="18" charset="0"/>
                <a:cs typeface="Times New Roman" panose="02020603050405020304" pitchFamily="18" charset="0"/>
              </a:rPr>
              <a:t>IMAGE PROCESSING AND OPEN CV</a:t>
            </a:r>
            <a:endParaRPr dirty="0">
              <a:solidFill>
                <a:schemeClr val="accent2"/>
              </a:solidFill>
              <a:latin typeface="Times New Roman" panose="02020603050405020304" pitchFamily="18" charset="0"/>
              <a:cs typeface="Times New Roman" panose="02020603050405020304" pitchFamily="18" charset="0"/>
            </a:endParaRPr>
          </a:p>
        </p:txBody>
      </p:sp>
      <p:sp>
        <p:nvSpPr>
          <p:cNvPr id="1083" name="Google Shape;1083;p41"/>
          <p:cNvSpPr txBox="1">
            <a:spLocks noGrp="1"/>
          </p:cNvSpPr>
          <p:nvPr>
            <p:ph type="body" idx="1"/>
          </p:nvPr>
        </p:nvSpPr>
        <p:spPr>
          <a:xfrm>
            <a:off x="405886" y="1346741"/>
            <a:ext cx="8419459" cy="2283600"/>
          </a:xfrm>
          <a:prstGeom prst="rect">
            <a:avLst/>
          </a:prstGeom>
        </p:spPr>
        <p:txBody>
          <a:bodyPr spcFirstLastPara="1" wrap="square" lIns="91425" tIns="91425" rIns="91425" bIns="91425" anchor="t" anchorCtr="0">
            <a:noAutofit/>
          </a:bodyPr>
          <a:lstStyle/>
          <a:p>
            <a:pPr marL="342900" indent="-342900" algn="just">
              <a:buFont typeface="Wingdings" panose="05000000000000000000" pitchFamily="2" charset="2"/>
              <a:buChar char="q"/>
            </a:pP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Data conversion from image data to an array is an important preprocessing step in many machine learning and computer vision applications. When working with images, we typically represent them as matrices of pixel values. However, machine learning algorithms require numerical data in form of arrays or tensors to be able to process the data effectively. </a:t>
            </a:r>
          </a:p>
          <a:p>
            <a:pPr marL="342900" indent="-342900" algn="just">
              <a:buFont typeface="Wingdings" panose="05000000000000000000" pitchFamily="2" charset="2"/>
              <a:buChar char="q"/>
            </a:pP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One common method of converting image data to an array is by using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opencv</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an open-source computer vision library.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Opencv</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provides a range of functions to load, process and manipulate image data in a variety of formats. To convert an image to an array using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opencv</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we first load the image using the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imread</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function. This function reads the image and returns a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numpy</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array representation of the image in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bgr</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format. We display the image by using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pyplot</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module we use </a:t>
            </a:r>
            <a:r>
              <a:rPr lang="en-US" sz="18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imshow</a:t>
            </a:r>
            <a:r>
              <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function from it.</a:t>
            </a:r>
            <a:endParaRPr lang="en-IN"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285750" lvl="0" indent="-285750" algn="just" rtl="0">
              <a:lnSpc>
                <a:spcPct val="150000"/>
              </a:lnSpc>
              <a:spcBef>
                <a:spcPts val="0"/>
              </a:spcBef>
              <a:spcAft>
                <a:spcPts val="0"/>
              </a:spcAft>
              <a:buFont typeface="Wingdings" panose="05000000000000000000" pitchFamily="2" charset="2"/>
              <a:buChar char="q"/>
            </a:pPr>
            <a:endParaRPr lang="en-US" dirty="0"/>
          </a:p>
        </p:txBody>
      </p:sp>
    </p:spTree>
    <p:extLst>
      <p:ext uri="{BB962C8B-B14F-4D97-AF65-F5344CB8AC3E}">
        <p14:creationId xmlns:p14="http://schemas.microsoft.com/office/powerpoint/2010/main" val="236027667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447</TotalTime>
  <Words>633</Words>
  <Application>Microsoft Office PowerPoint</Application>
  <PresentationFormat>On-screen Show (16:9)</PresentationFormat>
  <Paragraphs>36</Paragraphs>
  <Slides>12</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Anek Devanagari SemiBold</vt:lpstr>
      <vt:lpstr>Mukta</vt:lpstr>
      <vt:lpstr>Trebuchet MS</vt:lpstr>
      <vt:lpstr>Wingdings 3</vt:lpstr>
      <vt:lpstr>Anek Devanagari</vt:lpstr>
      <vt:lpstr>Wingdings</vt:lpstr>
      <vt:lpstr>Arial</vt:lpstr>
      <vt:lpstr>Times New Roman</vt:lpstr>
      <vt:lpstr>Facet</vt:lpstr>
      <vt:lpstr>PLANT DISEASE DETECTION </vt:lpstr>
      <vt:lpstr> PLANT DISEASE DETECTION</vt:lpstr>
      <vt:lpstr>INTRODUCTION</vt:lpstr>
      <vt:lpstr>PROBLEM STATEMENT:</vt:lpstr>
      <vt:lpstr>DATA SET</vt:lpstr>
      <vt:lpstr>LEARNING MODEL:</vt:lpstr>
      <vt:lpstr>HEALTHY IMAGES:</vt:lpstr>
      <vt:lpstr>UNHEALTHY IMAGES:</vt:lpstr>
      <vt:lpstr>IMAGE PROCESSING AND OPEN CV</vt:lpstr>
      <vt:lpstr>PowerPoint Presentation</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Tumor Prediction</dc:title>
  <dc:creator>Vyshnavi</dc:creator>
  <cp:lastModifiedBy>Praneetha Bolla</cp:lastModifiedBy>
  <cp:revision>14</cp:revision>
  <dcterms:modified xsi:type="dcterms:W3CDTF">2023-04-27T07:00:17Z</dcterms:modified>
</cp:coreProperties>
</file>

<file path=docProps/thumbnail.jpeg>
</file>